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7" r:id="rId4"/>
    <p:sldId id="265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4" r:id="rId13"/>
  </p:sldIdLst>
  <p:sldSz cx="12192000" cy="6858000"/>
  <p:notesSz cx="6858000" cy="9144000"/>
  <p:embeddedFontLst>
    <p:embeddedFont>
      <p:font typeface="Schnyder L" pitchFamily="50" charset="0"/>
      <p:bold r:id="rId15"/>
    </p:embeddedFont>
    <p:embeddedFont>
      <p:font typeface="Tahoma" panose="020B060403050404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50" d="100"/>
          <a:sy n="50" d="100"/>
        </p:scale>
        <p:origin x="289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0896F-248C-4D1A-8BF5-CCD008E51925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E1A32-2445-49C8-8465-1283966E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6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9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57F5F-641A-324D-701D-DF86279CF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7F7E1-2883-8290-64B0-FD6921314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BBD63-1DAD-454E-29AC-4EE484738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43EB9-F47A-2F11-937C-99065DD29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7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6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692F-DCF8-9EE2-09C3-29708A27E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01E7B-49CE-309F-20FA-73D225F9F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AB3CB-CAFE-C1DD-0542-1D25FCC1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0B3D1-D04A-6980-A8E2-E26AEC00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CA31-8464-ED00-3B3F-35053C78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8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77ED-DEDA-AD3D-4473-FD1B19ED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33210-BDA9-7982-F843-603F87D3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30263-EC12-A39C-4BC5-E20F40E4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832C7-C16D-FE09-7433-525B814D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CC4E5-DE49-00A8-41D3-4F5F1A87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9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F2C92C-EFDC-C868-D045-B546E54AB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400F9-30D7-188D-525A-ABA554C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C081C-167A-E9DE-DEE9-67D6110F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3FCF-E5C1-6E8E-6D94-3D42A6F2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6BE12-17D7-5AD3-78E4-81BC9ECB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9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82C7-F29B-BDB2-3A41-1F332226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F1D6-77E5-30D2-F7BE-8DCF2D7A2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6320E-7199-093E-770A-7BEABB28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86682-36D4-1E2A-E12D-CC012A48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5ED81-9376-4B4A-3EAE-5CB508A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9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58EC-1332-21DB-E911-28B9C9A7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174EC-7705-DDE0-ED2F-7C21CE74D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BB035-409E-AC82-5918-755A4A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B4434-1810-84CD-4B3A-552C4660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3D071-9418-D18C-F60C-C2E6C2BC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0D8B-B003-74CF-A662-C1CF6CD3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8761-F7EB-CC19-C993-533EDF141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0265C-77B9-558E-9F71-CA6838112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8A0F4-7B76-0041-7795-F1D51F05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B4326-3748-F828-7182-92171E90D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276D2-4AC3-C82A-8033-A21DF0F4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8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D83D-122E-5074-2566-F958393E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A3C38-B7CD-FB7D-4532-71AEA18AE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29755-356C-C892-DC8D-1B27BC715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4A360-B74F-E0AD-FB1A-4D6C903FF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6BFD9-5DC8-BBDE-0F86-F300FDE6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5DDE8-8B82-7782-1721-CAA9E4B4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4F5D5-0967-BA00-6CEF-0FE99D86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682C7-74EB-CAD6-13C5-A1E9A3D8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5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9D3E-0BF1-9D5D-B47F-5959A64D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9B804-A61C-EED9-BB55-E6A310D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37D20-C8F6-A5F9-20C4-C51CE2EB7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C1D9A-23AC-2DD4-056C-CF6B82C4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8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279E-2C09-37D2-ADA1-59BD3588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31F04-37C5-222D-4CB0-24AFCA42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009F7-E37F-ACE6-D52A-1FFACE73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4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F2CE-F58D-62EB-98DF-A6AFBD40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1EBB-99E9-BC5F-028A-F27823B60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D0D3E-D08F-C383-9B1D-C8613A7D6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BBC06-FA0C-14DA-98B8-69D302E7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DCFF-5D8B-8205-2E7C-834FC995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0049-0564-3A69-043F-DAC76591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6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8656-B011-6F1B-9A48-BDD65B0B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4B02-C1A3-F65C-7D9D-C773E2F01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6B3E5-3C32-36F2-7431-D8B3325F3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89674-CB59-AD5E-64BA-19E80BE7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C5105-FCA9-B3E5-E812-5C269E3A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060C2-2C20-D9B0-2E13-1A291F12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7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D4B03-53BF-BB50-1925-E3C1D3AA3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3E196-6E7D-9814-C529-89A5893AD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17BF0-6B74-9167-4045-E8032F83B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D3B2-0CED-A2B5-1F46-3BDF86E0F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B4919-C27E-83FC-0F10-83ED558C8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2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7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1.png"/><Relationship Id="rId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1808-9FE8-969B-5728-0C1B2ED3E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16" y="856343"/>
            <a:ext cx="9473015" cy="3280227"/>
          </a:xfrm>
        </p:spPr>
        <p:txBody>
          <a:bodyPr>
            <a:normAutofit fontScale="90000"/>
          </a:bodyPr>
          <a:lstStyle/>
          <a:p>
            <a:r>
              <a:rPr lang="en-US" sz="215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21500" dirty="0">
                <a:latin typeface="Schnyder L" pitchFamily="50" charset="0"/>
              </a:rPr>
              <a:t>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3F9C6-AE6B-9660-568F-470460D5D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4562" y="3946129"/>
            <a:ext cx="5019675" cy="638176"/>
          </a:xfrm>
        </p:spPr>
        <p:txBody>
          <a:bodyPr>
            <a:normAutofit fontScale="85000" lnSpcReduction="10000"/>
          </a:bodyPr>
          <a:lstStyle/>
          <a:p>
            <a:r>
              <a:rPr lang="en-US" sz="3200" b="1" spc="200" dirty="0">
                <a:latin typeface="Schnyder L" pitchFamily="50" charset="0"/>
              </a:rPr>
              <a:t>Smart. Sustainable. Affordable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B95C2-DE5D-896B-EA0F-6A0B914559FF}"/>
              </a:ext>
            </a:extLst>
          </p:cNvPr>
          <p:cNvSpPr txBox="1"/>
          <p:nvPr/>
        </p:nvSpPr>
        <p:spPr>
          <a:xfrm>
            <a:off x="-1832430" y="5470127"/>
            <a:ext cx="18324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ABU TOWSIF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22-47019-1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 # 02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ENGINEERING ETHICS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G</a:t>
            </a:r>
          </a:p>
        </p:txBody>
      </p:sp>
    </p:spTree>
    <p:extLst>
      <p:ext uri="{BB962C8B-B14F-4D97-AF65-F5344CB8AC3E}">
        <p14:creationId xmlns:p14="http://schemas.microsoft.com/office/powerpoint/2010/main" val="48099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FF9A-CB72-32FE-A99E-BF0AFF4A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8C0E3-14CD-ABB7-F4E1-473E3E9D211F}"/>
              </a:ext>
            </a:extLst>
          </p:cNvPr>
          <p:cNvSpPr txBox="1"/>
          <p:nvPr/>
        </p:nvSpPr>
        <p:spPr>
          <a:xfrm>
            <a:off x="1530346" y="3095440"/>
            <a:ext cx="7903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all commit to maintaining integrity in every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aspect of our work, fostering a culture of transparency,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respect, and responsibility to achieve our shared vision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E0E25E-2C7B-36E1-29BF-B1DF7C8A3261}"/>
              </a:ext>
            </a:extLst>
          </p:cNvPr>
          <p:cNvSpPr txBox="1">
            <a:spLocks/>
          </p:cNvSpPr>
          <p:nvPr/>
        </p:nvSpPr>
        <p:spPr>
          <a:xfrm>
            <a:off x="2677335" y="1146572"/>
            <a:ext cx="334408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chnyder L" pitchFamily="50" charset="0"/>
              </a:rPr>
              <a:t>Call to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Action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B25924-1B6A-B8E7-661A-B32004EE3436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4332DBC9-B67D-D402-2D57-6350EE81F57B}"/>
              </a:ext>
            </a:extLst>
          </p:cNvPr>
          <p:cNvSpPr/>
          <p:nvPr/>
        </p:nvSpPr>
        <p:spPr>
          <a:xfrm>
            <a:off x="911393" y="2842359"/>
            <a:ext cx="8302945" cy="170649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77FF4141-2523-7AB4-696D-EF5DA7B56E12}"/>
              </a:ext>
            </a:extLst>
          </p:cNvPr>
          <p:cNvSpPr/>
          <p:nvPr/>
        </p:nvSpPr>
        <p:spPr>
          <a:xfrm>
            <a:off x="326679" y="3095440"/>
            <a:ext cx="1168707" cy="1221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4FDAA8-55F2-75DB-6F80-5F375F63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8" y="3229250"/>
            <a:ext cx="932708" cy="932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6077F-CC5B-4482-8128-962610BE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236" y="-1110380"/>
            <a:ext cx="5913315" cy="78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0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82B86-799C-6D73-259C-3F58A1CB3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9C69ED-C3FD-77A1-F32D-2EB672F66E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4796">
            <a:off x="1995737" y="8739406"/>
            <a:ext cx="952509" cy="952509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EA94AD-B991-3F21-129A-F9FD3103AE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6934">
            <a:off x="-2932719" y="2065470"/>
            <a:ext cx="1774549" cy="17745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7209C4-A29E-EA4F-7D6E-847CEF7B7143}"/>
              </a:ext>
            </a:extLst>
          </p:cNvPr>
          <p:cNvSpPr txBox="1">
            <a:spLocks/>
          </p:cNvSpPr>
          <p:nvPr/>
        </p:nvSpPr>
        <p:spPr>
          <a:xfrm>
            <a:off x="3095625" y="1186532"/>
            <a:ext cx="374332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Conclusion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D2EC73-0AC3-D2C1-29F0-F9819CC67312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009D49-7E2D-A274-AC5A-250B0BD3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69715">
            <a:off x="13362669" y="5914383"/>
            <a:ext cx="943617" cy="943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37071-A829-3E42-2FDE-2F422E10FB32}"/>
              </a:ext>
            </a:extLst>
          </p:cNvPr>
          <p:cNvSpPr txBox="1"/>
          <p:nvPr/>
        </p:nvSpPr>
        <p:spPr>
          <a:xfrm>
            <a:off x="1380301" y="2343402"/>
            <a:ext cx="239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Affordable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BD510-E6C4-3175-4E8C-398F58648062}"/>
              </a:ext>
            </a:extLst>
          </p:cNvPr>
          <p:cNvSpPr txBox="1"/>
          <p:nvPr/>
        </p:nvSpPr>
        <p:spPr>
          <a:xfrm>
            <a:off x="1380303" y="2960664"/>
            <a:ext cx="239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Sustainable Software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155D9-1F69-08B4-C737-5DAAA9029EDB}"/>
              </a:ext>
            </a:extLst>
          </p:cNvPr>
          <p:cNvSpPr txBox="1"/>
          <p:nvPr/>
        </p:nvSpPr>
        <p:spPr>
          <a:xfrm>
            <a:off x="1380303" y="3562643"/>
            <a:ext cx="239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Energy Management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59FB3-0437-E308-6A26-F9A30444D42D}"/>
              </a:ext>
            </a:extLst>
          </p:cNvPr>
          <p:cNvSpPr txBox="1"/>
          <p:nvPr/>
        </p:nvSpPr>
        <p:spPr>
          <a:xfrm>
            <a:off x="1350427" y="4195792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Home Automation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EC4EC-B7D5-00B6-2CA9-9D810915961A}"/>
              </a:ext>
            </a:extLst>
          </p:cNvPr>
          <p:cNvSpPr txBox="1"/>
          <p:nvPr/>
        </p:nvSpPr>
        <p:spPr>
          <a:xfrm>
            <a:off x="1350427" y="4826320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of Life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82E33F-B18B-3871-B888-060A49D92767}"/>
              </a:ext>
            </a:extLst>
          </p:cNvPr>
          <p:cNvSpPr txBox="1"/>
          <p:nvPr/>
        </p:nvSpPr>
        <p:spPr>
          <a:xfrm>
            <a:off x="1350427" y="5494702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Environmental Responsibility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82820-3E3A-53F9-84BE-5C006C21D50F}"/>
              </a:ext>
            </a:extLst>
          </p:cNvPr>
          <p:cNvSpPr txBox="1"/>
          <p:nvPr/>
        </p:nvSpPr>
        <p:spPr>
          <a:xfrm>
            <a:off x="6182822" y="2357894"/>
            <a:ext cx="231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Guidelines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4E7F65-F7AA-4A23-78C5-83AF2B204666}"/>
              </a:ext>
            </a:extLst>
          </p:cNvPr>
          <p:cNvSpPr txBox="1"/>
          <p:nvPr/>
        </p:nvSpPr>
        <p:spPr>
          <a:xfrm>
            <a:off x="6179941" y="3037081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Maintaining Trust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67AF7-3FD4-2EAD-7594-893AC58C70EB}"/>
              </a:ext>
            </a:extLst>
          </p:cNvPr>
          <p:cNvSpPr txBox="1"/>
          <p:nvPr/>
        </p:nvSpPr>
        <p:spPr>
          <a:xfrm>
            <a:off x="6179940" y="4199480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Driving Success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4C774-EF9D-5FE7-9D0D-CC7E5247FDB2}"/>
              </a:ext>
            </a:extLst>
          </p:cNvPr>
          <p:cNvSpPr txBox="1"/>
          <p:nvPr/>
        </p:nvSpPr>
        <p:spPr>
          <a:xfrm>
            <a:off x="6179941" y="3619688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Ensuring Fairness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EEBE1-9553-1ABD-4877-E2DA037DE200}"/>
              </a:ext>
            </a:extLst>
          </p:cNvPr>
          <p:cNvSpPr/>
          <p:nvPr/>
        </p:nvSpPr>
        <p:spPr>
          <a:xfrm>
            <a:off x="1079496" y="2314253"/>
            <a:ext cx="3309624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999541-E023-0042-67C1-C29C86285F15}"/>
              </a:ext>
            </a:extLst>
          </p:cNvPr>
          <p:cNvSpPr/>
          <p:nvPr/>
        </p:nvSpPr>
        <p:spPr>
          <a:xfrm>
            <a:off x="905563" y="2379664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C81ADE-D63D-FC41-2DCB-3E34E8211DA4}"/>
              </a:ext>
            </a:extLst>
          </p:cNvPr>
          <p:cNvSpPr/>
          <p:nvPr/>
        </p:nvSpPr>
        <p:spPr>
          <a:xfrm>
            <a:off x="1079496" y="2934172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5995D7-4C40-D5ED-B1DC-C26156F47E7A}"/>
              </a:ext>
            </a:extLst>
          </p:cNvPr>
          <p:cNvSpPr/>
          <p:nvPr/>
        </p:nvSpPr>
        <p:spPr>
          <a:xfrm>
            <a:off x="905563" y="2999583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731A5A-0163-4D48-8037-1350761141DF}"/>
              </a:ext>
            </a:extLst>
          </p:cNvPr>
          <p:cNvSpPr/>
          <p:nvPr/>
        </p:nvSpPr>
        <p:spPr>
          <a:xfrm>
            <a:off x="1076613" y="3545694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067E1A-D45D-CFC1-E925-C054A8571319}"/>
              </a:ext>
            </a:extLst>
          </p:cNvPr>
          <p:cNvSpPr/>
          <p:nvPr/>
        </p:nvSpPr>
        <p:spPr>
          <a:xfrm>
            <a:off x="902680" y="3611105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AFF0E7-13EB-0407-18BE-308C6B651452}"/>
              </a:ext>
            </a:extLst>
          </p:cNvPr>
          <p:cNvSpPr/>
          <p:nvPr/>
        </p:nvSpPr>
        <p:spPr>
          <a:xfrm>
            <a:off x="1076613" y="4191475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C63DCD-FDBC-B75F-A71A-5E01E1768D69}"/>
              </a:ext>
            </a:extLst>
          </p:cNvPr>
          <p:cNvSpPr/>
          <p:nvPr/>
        </p:nvSpPr>
        <p:spPr>
          <a:xfrm>
            <a:off x="902680" y="4256886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B86FC6-A3BA-AEEF-3A54-3F979907BF5D}"/>
              </a:ext>
            </a:extLst>
          </p:cNvPr>
          <p:cNvSpPr/>
          <p:nvPr/>
        </p:nvSpPr>
        <p:spPr>
          <a:xfrm>
            <a:off x="1076613" y="4826790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507C6B-8D54-ABD3-CEA5-32619716A9F8}"/>
              </a:ext>
            </a:extLst>
          </p:cNvPr>
          <p:cNvSpPr/>
          <p:nvPr/>
        </p:nvSpPr>
        <p:spPr>
          <a:xfrm>
            <a:off x="902680" y="4892679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151BA4-7339-5D59-5CE2-BC0E1AA1D3C3}"/>
              </a:ext>
            </a:extLst>
          </p:cNvPr>
          <p:cNvSpPr/>
          <p:nvPr/>
        </p:nvSpPr>
        <p:spPr>
          <a:xfrm>
            <a:off x="1076613" y="5464678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FC796C-A98C-F1EB-9D25-D9451708B296}"/>
              </a:ext>
            </a:extLst>
          </p:cNvPr>
          <p:cNvSpPr/>
          <p:nvPr/>
        </p:nvSpPr>
        <p:spPr>
          <a:xfrm>
            <a:off x="902680" y="5530089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B1D89D-7525-545C-82AE-C650E1C9AC14}"/>
              </a:ext>
            </a:extLst>
          </p:cNvPr>
          <p:cNvSpPr/>
          <p:nvPr/>
        </p:nvSpPr>
        <p:spPr>
          <a:xfrm>
            <a:off x="5875308" y="2317396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A72AA0-943F-9A6B-6987-3A23A1CAE5D4}"/>
              </a:ext>
            </a:extLst>
          </p:cNvPr>
          <p:cNvSpPr/>
          <p:nvPr/>
        </p:nvSpPr>
        <p:spPr>
          <a:xfrm>
            <a:off x="5701375" y="2382807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1EF415-CDFE-5E0C-A777-48369997A046}"/>
              </a:ext>
            </a:extLst>
          </p:cNvPr>
          <p:cNvSpPr/>
          <p:nvPr/>
        </p:nvSpPr>
        <p:spPr>
          <a:xfrm>
            <a:off x="5875308" y="2934172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A55A6A-7E90-BD12-670E-7B5C8D140153}"/>
              </a:ext>
            </a:extLst>
          </p:cNvPr>
          <p:cNvSpPr/>
          <p:nvPr/>
        </p:nvSpPr>
        <p:spPr>
          <a:xfrm>
            <a:off x="5701375" y="2999583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1CBF26-D990-DA32-4CE7-450497C89F77}"/>
              </a:ext>
            </a:extLst>
          </p:cNvPr>
          <p:cNvSpPr/>
          <p:nvPr/>
        </p:nvSpPr>
        <p:spPr>
          <a:xfrm>
            <a:off x="5872425" y="3563111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BDF8E5D-C2F5-3F83-74BE-FBEBC8C6410F}"/>
              </a:ext>
            </a:extLst>
          </p:cNvPr>
          <p:cNvSpPr/>
          <p:nvPr/>
        </p:nvSpPr>
        <p:spPr>
          <a:xfrm>
            <a:off x="5698492" y="3628522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A71644-4EF8-C4CA-18E9-ABB761EA5C3C}"/>
              </a:ext>
            </a:extLst>
          </p:cNvPr>
          <p:cNvSpPr/>
          <p:nvPr/>
        </p:nvSpPr>
        <p:spPr>
          <a:xfrm>
            <a:off x="5872425" y="4189595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940CDAD-9745-65AA-47AE-9CBCD36BF223}"/>
              </a:ext>
            </a:extLst>
          </p:cNvPr>
          <p:cNvSpPr/>
          <p:nvPr/>
        </p:nvSpPr>
        <p:spPr>
          <a:xfrm>
            <a:off x="5698492" y="4255006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B891789D-AF57-C4AE-B4DD-38ABF9B54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9761">
            <a:off x="2685989" y="6526408"/>
            <a:ext cx="4327752" cy="4327752"/>
          </a:xfrm>
          <a:prstGeom prst="rect">
            <a:avLst/>
          </a:prstGeom>
        </p:spPr>
      </p:pic>
      <p:pic>
        <p:nvPicPr>
          <p:cNvPr id="73" name="Picture 72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F96C96BD-99F7-2C30-C6D5-2CFCE1691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9761">
            <a:off x="-3268968" y="7200345"/>
            <a:ext cx="3635414" cy="36354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84920AC-B4C5-4040-A3CC-33E399C1E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375" y="-1131078"/>
            <a:ext cx="5913315" cy="7835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91FB93-9373-40AA-B08E-BA8FBA0D9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57" y="2420346"/>
            <a:ext cx="274320" cy="27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6D56A-7916-4C8F-87D3-DF8EF2EC8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74" y="3030427"/>
            <a:ext cx="274320" cy="274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2C8FDA-1A37-4CF7-BC46-821240D1A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9" y="3656846"/>
            <a:ext cx="274320" cy="2743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80952A-D309-41A1-B4E8-4A80AE305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1" y="4304139"/>
            <a:ext cx="274320" cy="2743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D989BA-9AFC-4F77-B94B-396F9263AA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9" y="4937669"/>
            <a:ext cx="274320" cy="2743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0B7535-2CCB-4F4C-BB5C-23C54FB2B3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9" y="5576291"/>
            <a:ext cx="274320" cy="2743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24C8C89-3479-4662-80AA-9E8F0F506D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64" y="2403535"/>
            <a:ext cx="274320" cy="2743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87C7817-7EF4-4456-A13F-04AAF3D4D4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2" y="3046684"/>
            <a:ext cx="274320" cy="27432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0B4A7E5-B2D1-4849-B91D-0FC47B64FC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2" y="3670225"/>
            <a:ext cx="274320" cy="2743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6D79E9C-9802-4CF4-BA36-B006EBA77A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2" y="4320824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C26A4C-F9ED-2D51-2A66-7B64803CE898}"/>
              </a:ext>
            </a:extLst>
          </p:cNvPr>
          <p:cNvSpPr txBox="1"/>
          <p:nvPr/>
        </p:nvSpPr>
        <p:spPr>
          <a:xfrm>
            <a:off x="5877493" y="1995201"/>
            <a:ext cx="52801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</a:t>
            </a:r>
          </a:p>
          <a:p>
            <a:r>
              <a:rPr lang="en-US" sz="8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</a:t>
            </a:r>
            <a:endParaRPr lang="en-US" sz="8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C2A423-B338-660C-329E-3C97E6F85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2700">
            <a:off x="3169621" y="2024802"/>
            <a:ext cx="2571544" cy="2571544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ABA3F1-04C2-785B-0621-419FABBAB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4700">
            <a:off x="1416403" y="4861598"/>
            <a:ext cx="1319871" cy="131987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D8C770-5587-568C-03E9-6143AD753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66" y="3429000"/>
            <a:ext cx="943617" cy="943617"/>
          </a:xfrm>
          <a:prstGeom prst="rect">
            <a:avLst/>
          </a:prstGeom>
        </p:spPr>
      </p:pic>
      <p:pic>
        <p:nvPicPr>
          <p:cNvPr id="12" name="Picture 11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E9E807C7-4ED6-CE43-2B82-930D0A1A5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2447">
            <a:off x="1981232" y="3171205"/>
            <a:ext cx="2650923" cy="2650923"/>
          </a:xfrm>
          <a:prstGeom prst="rect">
            <a:avLst/>
          </a:prstGeom>
        </p:spPr>
      </p:pic>
      <p:pic>
        <p:nvPicPr>
          <p:cNvPr id="13" name="Picture 12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DB27344F-A3A6-8636-D9DB-88977FD7B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3788">
            <a:off x="13390" y="1911012"/>
            <a:ext cx="2799124" cy="27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3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1170-07CA-2303-8402-9661D3BC1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DBBC-627B-CA03-7320-88D939E2F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43" y="236538"/>
            <a:ext cx="7858125" cy="2420937"/>
          </a:xfrm>
        </p:spPr>
        <p:txBody>
          <a:bodyPr>
            <a:normAutofit/>
          </a:bodyPr>
          <a:lstStyle/>
          <a:p>
            <a:r>
              <a:rPr lang="en-US" sz="1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16600" dirty="0">
                <a:latin typeface="Schnyder L" pitchFamily="50" charset="0"/>
              </a:rPr>
              <a:t>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6DDC0-6D2B-B08D-FB94-529113BFB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6162" y="2639844"/>
            <a:ext cx="5019675" cy="63817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chnyder L" pitchFamily="50" charset="0"/>
              </a:rPr>
              <a:t>Smart. Sustainable. Affordable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66B40-8410-58F2-E85B-44228DC4D5F3}"/>
              </a:ext>
            </a:extLst>
          </p:cNvPr>
          <p:cNvSpPr txBox="1"/>
          <p:nvPr/>
        </p:nvSpPr>
        <p:spPr>
          <a:xfrm>
            <a:off x="804861" y="4200526"/>
            <a:ext cx="55626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ABU TOWSIF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22-47019-1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 # 02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ENGINEERING ETHICS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9B2D5-AFEB-D59B-FBEA-1F1F74FA55D7}"/>
              </a:ext>
            </a:extLst>
          </p:cNvPr>
          <p:cNvSpPr txBox="1"/>
          <p:nvPr/>
        </p:nvSpPr>
        <p:spPr>
          <a:xfrm>
            <a:off x="-6398719" y="2077691"/>
            <a:ext cx="7414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chnyder L" pitchFamily="50" charset="0"/>
              </a:rPr>
              <a:t>The Introduction</a:t>
            </a:r>
            <a:endParaRPr lang="en-US" sz="72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E6FAA9F-591F-1B8B-6735-2D13F47CC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30531" y="409573"/>
            <a:ext cx="5399545" cy="5399545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E51306-D4A5-2419-2A02-EBBA303A2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9833" y="3109345"/>
            <a:ext cx="2926334" cy="29263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039D10-7423-4C6B-A17F-D417046047F1}"/>
              </a:ext>
            </a:extLst>
          </p:cNvPr>
          <p:cNvSpPr/>
          <p:nvPr/>
        </p:nvSpPr>
        <p:spPr>
          <a:xfrm rot="4484657">
            <a:off x="5822020" y="-2407061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1BECC-C9EC-4A7C-9862-5693216D20F8}"/>
              </a:ext>
            </a:extLst>
          </p:cNvPr>
          <p:cNvSpPr/>
          <p:nvPr/>
        </p:nvSpPr>
        <p:spPr>
          <a:xfrm rot="4484657">
            <a:off x="6379970" y="-222245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1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7957-C7F0-44C8-BC24-467EC86AF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57" y="252918"/>
            <a:ext cx="3168831" cy="996197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FB95B-DD1F-4702-B8E3-4D98D59697B8}"/>
              </a:ext>
            </a:extLst>
          </p:cNvPr>
          <p:cNvSpPr txBox="1"/>
          <p:nvPr/>
        </p:nvSpPr>
        <p:spPr>
          <a:xfrm>
            <a:off x="2333625" y="2776668"/>
            <a:ext cx="26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Company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CD6A419-E56B-30D1-8C69-59A08B8C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852" y="4026760"/>
            <a:ext cx="535355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spc="100" normalizeH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Empowering individuals and businesses with accessible software solutions that promote sustainable living and efficient smart energy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spc="100" normalizeH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E5A7F-0565-C430-0A6C-7E0EC2B5A884}"/>
              </a:ext>
            </a:extLst>
          </p:cNvPr>
          <p:cNvSpPr txBox="1"/>
          <p:nvPr/>
        </p:nvSpPr>
        <p:spPr>
          <a:xfrm>
            <a:off x="2333624" y="3387016"/>
            <a:ext cx="149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spc="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C1D12F-1D8C-DB0C-5066-F43BAE09A63A}"/>
              </a:ext>
            </a:extLst>
          </p:cNvPr>
          <p:cNvSpPr txBox="1"/>
          <p:nvPr/>
        </p:nvSpPr>
        <p:spPr>
          <a:xfrm>
            <a:off x="2396938" y="1151577"/>
            <a:ext cx="4432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Schnyder L" pitchFamily="50" charset="0"/>
              </a:rPr>
              <a:t>The Introduction</a:t>
            </a:r>
            <a:endParaRPr lang="en-US" sz="4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FB57B6-1C44-A86E-D634-8BAE3DC5D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1334" y="1895555"/>
            <a:ext cx="1828800" cy="1828800"/>
          </a:xfrm>
          <a:prstGeom prst="rect">
            <a:avLst/>
          </a:prstGeom>
        </p:spPr>
      </p:pic>
      <p:pic>
        <p:nvPicPr>
          <p:cNvPr id="24" name="Picture 23" descr="A light bulb with leaves inside&#10;&#10;Description automatically generated">
            <a:extLst>
              <a:ext uri="{FF2B5EF4-FFF2-40B4-BE49-F238E27FC236}">
                <a16:creationId xmlns:a16="http://schemas.microsoft.com/office/drawing/2014/main" id="{F116BA00-2486-AE7E-CF9C-E53E669EC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496" y="1074510"/>
            <a:ext cx="5404104" cy="5404104"/>
          </a:xfrm>
          <a:prstGeom prst="rect">
            <a:avLst/>
          </a:prstGeom>
        </p:spPr>
      </p:pic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72301B-2126-8C88-EBA7-5F9F85920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20" y="3458992"/>
            <a:ext cx="256032" cy="256032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4AFE9F-F09D-1C6A-65C9-CE0D6D873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20" y="4117547"/>
            <a:ext cx="256032" cy="256032"/>
          </a:xfrm>
          <a:prstGeom prst="rect">
            <a:avLst/>
          </a:prstGeom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5E4899A-76CA-C8CA-8C3B-14C88CD7A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61" y="2841630"/>
            <a:ext cx="256163" cy="256163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926EDD-6671-A597-0224-D9F616A4A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9850" y="1384635"/>
            <a:ext cx="1914275" cy="1914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80B48-85A1-4160-8F9B-3ADFC8A578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41" y="3868838"/>
            <a:ext cx="1828800" cy="18288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562" name="Rectangle 561">
            <a:extLst>
              <a:ext uri="{FF2B5EF4-FFF2-40B4-BE49-F238E27FC236}">
                <a16:creationId xmlns:a16="http://schemas.microsoft.com/office/drawing/2014/main" id="{1610F43D-C280-4579-A251-C3F92700071A}"/>
              </a:ext>
            </a:extLst>
          </p:cNvPr>
          <p:cNvSpPr/>
          <p:nvPr/>
        </p:nvSpPr>
        <p:spPr>
          <a:xfrm rot="19806252">
            <a:off x="5973813" y="-1006684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8B94F04-7050-409B-AD94-FF7B83860492}"/>
              </a:ext>
            </a:extLst>
          </p:cNvPr>
          <p:cNvSpPr/>
          <p:nvPr/>
        </p:nvSpPr>
        <p:spPr>
          <a:xfrm rot="19806252">
            <a:off x="6531763" y="-82208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811C65F4-71A8-46D9-904F-524856DB7D60}"/>
              </a:ext>
            </a:extLst>
          </p:cNvPr>
          <p:cNvSpPr/>
          <p:nvPr/>
        </p:nvSpPr>
        <p:spPr>
          <a:xfrm rot="4218621">
            <a:off x="6379970" y="746916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CB354EC9-7D5C-4238-819C-49DD64791828}"/>
              </a:ext>
            </a:extLst>
          </p:cNvPr>
          <p:cNvSpPr/>
          <p:nvPr/>
        </p:nvSpPr>
        <p:spPr>
          <a:xfrm rot="4218621">
            <a:off x="6937920" y="765377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4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D475-471B-0897-391B-85BA4565F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0872-8EF6-A6F0-856F-2A44F50B9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57" y="252918"/>
            <a:ext cx="3168831" cy="996197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6BBA27-59E0-16B8-C851-73A8BCC42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971" y="3590218"/>
            <a:ext cx="59814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bridge the digital and sustainability divides by providing affordable software platforms that empower energy-efficient, eco-friendly, and smart home automation solutions, enhancing the quality of life for individuals and businesses. </a:t>
            </a:r>
            <a:endParaRPr kumimoji="0" lang="en-US" altLang="en-US" sz="1600" b="0" i="0" u="none" strike="noStrike" cap="none" spc="100" normalizeH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7AFFC-59F4-A321-F2AC-3D58329A6881}"/>
              </a:ext>
            </a:extLst>
          </p:cNvPr>
          <p:cNvSpPr txBox="1"/>
          <p:nvPr/>
        </p:nvSpPr>
        <p:spPr>
          <a:xfrm>
            <a:off x="2396938" y="1151577"/>
            <a:ext cx="4432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Schnyder L" pitchFamily="50" charset="0"/>
              </a:rPr>
              <a:t>The Introduction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5249C-1068-0DDC-DA15-D4E44B005B78}"/>
              </a:ext>
            </a:extLst>
          </p:cNvPr>
          <p:cNvSpPr txBox="1"/>
          <p:nvPr/>
        </p:nvSpPr>
        <p:spPr>
          <a:xfrm>
            <a:off x="1887385" y="2758122"/>
            <a:ext cx="208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spc="2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253B566-A401-5696-FBE6-D29624C91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943" y="7732252"/>
            <a:ext cx="1364157" cy="1364157"/>
          </a:xfrm>
          <a:prstGeom prst="rect">
            <a:avLst/>
          </a:prstGeom>
        </p:spPr>
      </p:pic>
      <p:pic>
        <p:nvPicPr>
          <p:cNvPr id="29" name="Picture 28" descr="A light bulb with leaves inside&#10;&#10;Description automatically generated">
            <a:extLst>
              <a:ext uri="{FF2B5EF4-FFF2-40B4-BE49-F238E27FC236}">
                <a16:creationId xmlns:a16="http://schemas.microsoft.com/office/drawing/2014/main" id="{722A9695-CAD4-1A81-4435-2A79CCCE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25" y="1805918"/>
            <a:ext cx="1874520" cy="1874520"/>
          </a:xfrm>
          <a:prstGeom prst="rect">
            <a:avLst/>
          </a:prstGeom>
        </p:spPr>
      </p:pic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029C6E-CF0E-0428-965E-47098F6C1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53" y="2792941"/>
            <a:ext cx="256032" cy="256032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184545-6AE0-122B-2169-F5546B164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71" y="3639671"/>
            <a:ext cx="256032" cy="256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59602E-4189-47DE-908F-2DEA7B1FCE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569" y="1072844"/>
            <a:ext cx="5130833" cy="5130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15028-630D-4513-A5EE-615E9352EA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25" y="3836409"/>
            <a:ext cx="1869936" cy="18699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B69189-F03B-4308-A354-212B71A24E28}"/>
              </a:ext>
            </a:extLst>
          </p:cNvPr>
          <p:cNvSpPr/>
          <p:nvPr/>
        </p:nvSpPr>
        <p:spPr>
          <a:xfrm rot="19806252">
            <a:off x="6555446" y="607502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77B263-C1EE-4C97-B096-6134CBFFB097}"/>
              </a:ext>
            </a:extLst>
          </p:cNvPr>
          <p:cNvSpPr/>
          <p:nvPr/>
        </p:nvSpPr>
        <p:spPr>
          <a:xfrm rot="19806252">
            <a:off x="7113396" y="625962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F943B-23B2-BDD0-364F-3F4E479A9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3E07-2AA3-FA9F-74E5-8745E67F8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3872" y="1040859"/>
            <a:ext cx="7572375" cy="73185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The Organizational structure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D081E8-9D0B-AEA5-1AA5-E028F4D80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66330" y="-1071694"/>
            <a:ext cx="7143750" cy="4762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6FAE27-0C67-5EDE-1DFE-04EA8A2E2660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1AD23-394B-2818-C9A9-BF65570DBD86}"/>
              </a:ext>
            </a:extLst>
          </p:cNvPr>
          <p:cNvSpPr txBox="1"/>
          <p:nvPr/>
        </p:nvSpPr>
        <p:spPr>
          <a:xfrm>
            <a:off x="-4362869" y="2658308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Builds credibility and public 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F1F0F-4BAE-7ADD-F1B6-24A6C986CF12}"/>
              </a:ext>
            </a:extLst>
          </p:cNvPr>
          <p:cNvSpPr txBox="1"/>
          <p:nvPr/>
        </p:nvSpPr>
        <p:spPr>
          <a:xfrm>
            <a:off x="-4481926" y="1221337"/>
            <a:ext cx="320423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the well-being of society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B1AAF-C3A3-6BC2-29ED-49C1F1A702F1}"/>
              </a:ext>
            </a:extLst>
          </p:cNvPr>
          <p:cNvSpPr txBox="1"/>
          <p:nvPr/>
        </p:nvSpPr>
        <p:spPr>
          <a:xfrm>
            <a:off x="-4348191" y="3896566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Promotes eco-friendly practices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93620-682B-A198-9E10-586388F26531}"/>
              </a:ext>
            </a:extLst>
          </p:cNvPr>
          <p:cNvSpPr txBox="1"/>
          <p:nvPr/>
        </p:nvSpPr>
        <p:spPr>
          <a:xfrm>
            <a:off x="1052512" y="7335179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Upholds responsibility for 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8240D-4496-BA54-CA0F-50E3BA6C48DE}"/>
              </a:ext>
            </a:extLst>
          </p:cNvPr>
          <p:cNvSpPr txBox="1"/>
          <p:nvPr/>
        </p:nvSpPr>
        <p:spPr>
          <a:xfrm>
            <a:off x="13610663" y="1404840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Fairness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equal opportunities and treatment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B447D-EA10-BFFD-E6A7-ACCEDDE0A7A8}"/>
              </a:ext>
            </a:extLst>
          </p:cNvPr>
          <p:cNvSpPr txBox="1"/>
          <p:nvPr/>
        </p:nvSpPr>
        <p:spPr>
          <a:xfrm>
            <a:off x="13622748" y="2660405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Adheres to legal and regulatory standards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9979-A4F8-CAE7-1DDE-9E5320A4C2AE}"/>
              </a:ext>
            </a:extLst>
          </p:cNvPr>
          <p:cNvSpPr txBox="1"/>
          <p:nvPr/>
        </p:nvSpPr>
        <p:spPr>
          <a:xfrm>
            <a:off x="13807770" y="4360675"/>
            <a:ext cx="426087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Fosters ethical problem-solving and creativity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70381E-284D-C129-F605-17F656FF8C12}"/>
              </a:ext>
            </a:extLst>
          </p:cNvPr>
          <p:cNvSpPr/>
          <p:nvPr/>
        </p:nvSpPr>
        <p:spPr>
          <a:xfrm>
            <a:off x="-5472348" y="1014918"/>
            <a:ext cx="4695827" cy="104521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00167B-0DB7-44B3-5CA5-5C263D1B49F6}"/>
              </a:ext>
            </a:extLst>
          </p:cNvPr>
          <p:cNvSpPr/>
          <p:nvPr/>
        </p:nvSpPr>
        <p:spPr>
          <a:xfrm>
            <a:off x="-4839120" y="2643626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75BBB-28AB-76AD-1A41-C95E25331FD1}"/>
              </a:ext>
            </a:extLst>
          </p:cNvPr>
          <p:cNvSpPr/>
          <p:nvPr/>
        </p:nvSpPr>
        <p:spPr>
          <a:xfrm>
            <a:off x="-4824442" y="3860165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FBCEFF-7B97-BDB4-AD25-561B11598F31}"/>
              </a:ext>
            </a:extLst>
          </p:cNvPr>
          <p:cNvSpPr/>
          <p:nvPr/>
        </p:nvSpPr>
        <p:spPr>
          <a:xfrm>
            <a:off x="576262" y="735301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8F2DAA-95C3-4A63-8432-B13629B6205E}"/>
              </a:ext>
            </a:extLst>
          </p:cNvPr>
          <p:cNvSpPr/>
          <p:nvPr/>
        </p:nvSpPr>
        <p:spPr>
          <a:xfrm>
            <a:off x="13210611" y="1389110"/>
            <a:ext cx="461487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924B0D-965F-9EEC-237A-8F989431D1F8}"/>
              </a:ext>
            </a:extLst>
          </p:cNvPr>
          <p:cNvSpPr/>
          <p:nvPr/>
        </p:nvSpPr>
        <p:spPr>
          <a:xfrm>
            <a:off x="13222697" y="2587668"/>
            <a:ext cx="4614870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DD89AA-DB60-D685-9F9F-1E90A875FFF1}"/>
              </a:ext>
            </a:extLst>
          </p:cNvPr>
          <p:cNvSpPr/>
          <p:nvPr/>
        </p:nvSpPr>
        <p:spPr>
          <a:xfrm>
            <a:off x="13334717" y="4340603"/>
            <a:ext cx="4614869" cy="80544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C7F1DD-2E3E-F154-CF35-6DBFC1FCB297}"/>
              </a:ext>
            </a:extLst>
          </p:cNvPr>
          <p:cNvSpPr/>
          <p:nvPr/>
        </p:nvSpPr>
        <p:spPr>
          <a:xfrm>
            <a:off x="-5257246" y="1230186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EF528F-ACB5-E76F-D0CF-2A74811F2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4298" y="1309556"/>
            <a:ext cx="472241" cy="47224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C716AEE-E0C0-B7E0-6197-56CAFEB85F07}"/>
              </a:ext>
            </a:extLst>
          </p:cNvPr>
          <p:cNvSpPr/>
          <p:nvPr/>
        </p:nvSpPr>
        <p:spPr>
          <a:xfrm>
            <a:off x="-5142959" y="2713540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BF295EF-ED8F-569E-896C-D7595F6F5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8676" y="2805547"/>
            <a:ext cx="475488" cy="4754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EEE2BE3-CA59-B978-54F8-9690BF86C540}"/>
              </a:ext>
            </a:extLst>
          </p:cNvPr>
          <p:cNvSpPr/>
          <p:nvPr/>
        </p:nvSpPr>
        <p:spPr>
          <a:xfrm>
            <a:off x="-5133434" y="3923101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8D01047-636D-D3E5-74F5-2420A7ED12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0413" y="4027712"/>
            <a:ext cx="411409" cy="41140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96E25BC-B047-1204-F336-090773059D9B}"/>
              </a:ext>
            </a:extLst>
          </p:cNvPr>
          <p:cNvSpPr/>
          <p:nvPr/>
        </p:nvSpPr>
        <p:spPr>
          <a:xfrm>
            <a:off x="267270" y="741594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B66C054-93A6-754B-81FE-D4D1A214D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8" y="7529671"/>
            <a:ext cx="384832" cy="38483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EE20FB2-A985-8CCA-D075-C50C4CEE70D7}"/>
              </a:ext>
            </a:extLst>
          </p:cNvPr>
          <p:cNvSpPr/>
          <p:nvPr/>
        </p:nvSpPr>
        <p:spPr>
          <a:xfrm>
            <a:off x="12925516" y="1455173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D8A5F-EB25-9FC9-BD41-E54FD9EB93CD}"/>
              </a:ext>
            </a:extLst>
          </p:cNvPr>
          <p:cNvSpPr/>
          <p:nvPr/>
        </p:nvSpPr>
        <p:spPr>
          <a:xfrm>
            <a:off x="12925516" y="2661156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4B8B72-8D10-8B64-2BA6-9C8646B45D35}"/>
              </a:ext>
            </a:extLst>
          </p:cNvPr>
          <p:cNvSpPr/>
          <p:nvPr/>
        </p:nvSpPr>
        <p:spPr>
          <a:xfrm>
            <a:off x="13042614" y="441994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244D92-EF46-F8A7-966A-9C9DE34D1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202" y="1559642"/>
            <a:ext cx="404436" cy="404436"/>
          </a:xfrm>
          <a:prstGeom prst="rect">
            <a:avLst/>
          </a:prstGeom>
        </p:spPr>
      </p:pic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F7E7327-6522-4EED-E895-75313A5CD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614" y="2735029"/>
            <a:ext cx="431544" cy="431544"/>
          </a:xfrm>
          <a:prstGeom prst="rect">
            <a:avLst/>
          </a:prstGeom>
        </p:spPr>
      </p:pic>
      <p:pic>
        <p:nvPicPr>
          <p:cNvPr id="37" name="Picture 3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967B38-7D48-675C-F8D5-DA2931EBCB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401" y="4506977"/>
            <a:ext cx="448247" cy="44824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98C395-D6CD-AA24-7FD4-B1172F8DB1DD}"/>
              </a:ext>
            </a:extLst>
          </p:cNvPr>
          <p:cNvSpPr/>
          <p:nvPr/>
        </p:nvSpPr>
        <p:spPr>
          <a:xfrm>
            <a:off x="5247829" y="1896796"/>
            <a:ext cx="1696341" cy="690872"/>
          </a:xfrm>
          <a:prstGeom prst="roundRect">
            <a:avLst>
              <a:gd name="adj" fmla="val 6156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38CD2E-5FF0-973E-D98F-F81D018E0F88}"/>
              </a:ext>
            </a:extLst>
          </p:cNvPr>
          <p:cNvSpPr/>
          <p:nvPr/>
        </p:nvSpPr>
        <p:spPr>
          <a:xfrm>
            <a:off x="724950" y="3210164"/>
            <a:ext cx="1696341" cy="690872"/>
          </a:xfrm>
          <a:prstGeom prst="roundRect">
            <a:avLst>
              <a:gd name="adj" fmla="val 6156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DAA024-8F09-0251-0EDD-9BD548106BFA}"/>
              </a:ext>
            </a:extLst>
          </p:cNvPr>
          <p:cNvSpPr/>
          <p:nvPr/>
        </p:nvSpPr>
        <p:spPr>
          <a:xfrm>
            <a:off x="2956665" y="3201618"/>
            <a:ext cx="1696341" cy="690872"/>
          </a:xfrm>
          <a:prstGeom prst="roundRect">
            <a:avLst>
              <a:gd name="adj" fmla="val 6156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0B71DB-58EA-B872-2C8D-34E6D8EB5CF7}"/>
              </a:ext>
            </a:extLst>
          </p:cNvPr>
          <p:cNvSpPr/>
          <p:nvPr/>
        </p:nvSpPr>
        <p:spPr>
          <a:xfrm>
            <a:off x="743680" y="4275134"/>
            <a:ext cx="1677611" cy="690872"/>
          </a:xfrm>
          <a:prstGeom prst="roundRect">
            <a:avLst>
              <a:gd name="adj" fmla="val 6156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9A23C36-CDBF-3C68-2B2E-8818950EFB4E}"/>
              </a:ext>
            </a:extLst>
          </p:cNvPr>
          <p:cNvSpPr/>
          <p:nvPr/>
        </p:nvSpPr>
        <p:spPr>
          <a:xfrm>
            <a:off x="2103256" y="5497811"/>
            <a:ext cx="1314821" cy="690872"/>
          </a:xfrm>
          <a:prstGeom prst="roundRect">
            <a:avLst>
              <a:gd name="adj" fmla="val 6156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2D9AE31-4157-3652-84F6-58FFF3771234}"/>
              </a:ext>
            </a:extLst>
          </p:cNvPr>
          <p:cNvSpPr/>
          <p:nvPr/>
        </p:nvSpPr>
        <p:spPr>
          <a:xfrm>
            <a:off x="267270" y="5497811"/>
            <a:ext cx="1314821" cy="690872"/>
          </a:xfrm>
          <a:prstGeom prst="roundRect">
            <a:avLst>
              <a:gd name="adj" fmla="val 6156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B868C68-68BD-21A0-0BDF-CE3928281A32}"/>
              </a:ext>
            </a:extLst>
          </p:cNvPr>
          <p:cNvSpPr/>
          <p:nvPr/>
        </p:nvSpPr>
        <p:spPr>
          <a:xfrm>
            <a:off x="5212192" y="3201618"/>
            <a:ext cx="1696341" cy="690872"/>
          </a:xfrm>
          <a:prstGeom prst="roundRect">
            <a:avLst>
              <a:gd name="adj" fmla="val 6156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BF7B8AA-F1A8-C7EC-265C-65B103A4BFDC}"/>
              </a:ext>
            </a:extLst>
          </p:cNvPr>
          <p:cNvSpPr/>
          <p:nvPr/>
        </p:nvSpPr>
        <p:spPr>
          <a:xfrm>
            <a:off x="7467719" y="3208967"/>
            <a:ext cx="1696341" cy="690872"/>
          </a:xfrm>
          <a:prstGeom prst="roundRect">
            <a:avLst>
              <a:gd name="adj" fmla="val 6156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791412-A016-3DF8-095D-22CAC47BD915}"/>
              </a:ext>
            </a:extLst>
          </p:cNvPr>
          <p:cNvSpPr/>
          <p:nvPr/>
        </p:nvSpPr>
        <p:spPr>
          <a:xfrm>
            <a:off x="9721432" y="3235388"/>
            <a:ext cx="1696341" cy="690872"/>
          </a:xfrm>
          <a:prstGeom prst="roundRect">
            <a:avLst>
              <a:gd name="adj" fmla="val 6156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1CADE8-1F36-9DE1-037C-7BCAC4A50CFD}"/>
              </a:ext>
            </a:extLst>
          </p:cNvPr>
          <p:cNvSpPr txBox="1"/>
          <p:nvPr/>
        </p:nvSpPr>
        <p:spPr>
          <a:xfrm>
            <a:off x="1246822" y="3343401"/>
            <a:ext cx="62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E000AC-EEF3-C5B0-5B4F-A3C16E502E0E}"/>
              </a:ext>
            </a:extLst>
          </p:cNvPr>
          <p:cNvSpPr txBox="1"/>
          <p:nvPr/>
        </p:nvSpPr>
        <p:spPr>
          <a:xfrm>
            <a:off x="5692528" y="3343401"/>
            <a:ext cx="71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1B8AEB-9FD0-B07E-AEC2-57CFF5F9FA15}"/>
              </a:ext>
            </a:extLst>
          </p:cNvPr>
          <p:cNvSpPr txBox="1"/>
          <p:nvPr/>
        </p:nvSpPr>
        <p:spPr>
          <a:xfrm>
            <a:off x="3424376" y="3343401"/>
            <a:ext cx="68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CFO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043FE4-B147-CF37-660E-521949E04431}"/>
              </a:ext>
            </a:extLst>
          </p:cNvPr>
          <p:cNvSpPr txBox="1"/>
          <p:nvPr/>
        </p:nvSpPr>
        <p:spPr>
          <a:xfrm>
            <a:off x="9904306" y="3309073"/>
            <a:ext cx="1278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     Officer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8009F6-CA77-3CDC-AE0D-69E3C0ECA542}"/>
              </a:ext>
            </a:extLst>
          </p:cNvPr>
          <p:cNvSpPr txBox="1"/>
          <p:nvPr/>
        </p:nvSpPr>
        <p:spPr>
          <a:xfrm>
            <a:off x="7629322" y="3304638"/>
            <a:ext cx="153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OF SALES AND MARKETING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38F4608-3374-CB16-1704-456A4C96F78A}"/>
              </a:ext>
            </a:extLst>
          </p:cNvPr>
          <p:cNvCxnSpPr>
            <a:cxnSpLocks/>
          </p:cNvCxnSpPr>
          <p:nvPr/>
        </p:nvCxnSpPr>
        <p:spPr>
          <a:xfrm flipH="1">
            <a:off x="1573120" y="2786231"/>
            <a:ext cx="8996481" cy="1712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23E132-D245-65D6-DA78-BDE74F7B517C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573120" y="2792643"/>
            <a:ext cx="1" cy="41752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0896CF7-FFF5-DCD3-CB9C-CAB01FC0E793}"/>
              </a:ext>
            </a:extLst>
          </p:cNvPr>
          <p:cNvCxnSpPr>
            <a:cxnSpLocks/>
          </p:cNvCxnSpPr>
          <p:nvPr/>
        </p:nvCxnSpPr>
        <p:spPr>
          <a:xfrm flipH="1" flipV="1">
            <a:off x="3729511" y="2798908"/>
            <a:ext cx="1" cy="41752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CB4C85-A722-56F8-B3E2-1908CD1F75E8}"/>
              </a:ext>
            </a:extLst>
          </p:cNvPr>
          <p:cNvCxnSpPr>
            <a:cxnSpLocks/>
          </p:cNvCxnSpPr>
          <p:nvPr/>
        </p:nvCxnSpPr>
        <p:spPr>
          <a:xfrm flipH="1" flipV="1">
            <a:off x="6051990" y="2778885"/>
            <a:ext cx="1" cy="41752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5665CD-6F9E-6B03-0572-BF141A89442A}"/>
              </a:ext>
            </a:extLst>
          </p:cNvPr>
          <p:cNvCxnSpPr>
            <a:cxnSpLocks/>
          </p:cNvCxnSpPr>
          <p:nvPr/>
        </p:nvCxnSpPr>
        <p:spPr>
          <a:xfrm flipH="1" flipV="1">
            <a:off x="8325723" y="2807046"/>
            <a:ext cx="1" cy="41752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860A28A-957F-B5F7-D3F0-43C8E0EF6F4E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0569601" y="2778885"/>
            <a:ext cx="2" cy="45650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BB1CE52-CB21-2FCC-B7FD-4C75C1D8028F}"/>
              </a:ext>
            </a:extLst>
          </p:cNvPr>
          <p:cNvSpPr txBox="1"/>
          <p:nvPr/>
        </p:nvSpPr>
        <p:spPr>
          <a:xfrm>
            <a:off x="846351" y="4354958"/>
            <a:ext cx="149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of Product Development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6BF5CD-F07F-9DEF-A32A-EB6B546FDDCE}"/>
              </a:ext>
            </a:extLst>
          </p:cNvPr>
          <p:cNvSpPr txBox="1"/>
          <p:nvPr/>
        </p:nvSpPr>
        <p:spPr>
          <a:xfrm>
            <a:off x="461916" y="5573161"/>
            <a:ext cx="95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Engineers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5933BA-CDC9-1101-C9B9-AAB01A9D5600}"/>
              </a:ext>
            </a:extLst>
          </p:cNvPr>
          <p:cNvSpPr txBox="1"/>
          <p:nvPr/>
        </p:nvSpPr>
        <p:spPr>
          <a:xfrm>
            <a:off x="2307898" y="5573161"/>
            <a:ext cx="95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UI/UX Designers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F01000-0AE2-D3D5-AC8D-A9B4F2A258A3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573121" y="3901036"/>
            <a:ext cx="9365" cy="37409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C90B388-1221-FA0F-9227-451FF05730B9}"/>
              </a:ext>
            </a:extLst>
          </p:cNvPr>
          <p:cNvSpPr/>
          <p:nvPr/>
        </p:nvSpPr>
        <p:spPr>
          <a:xfrm>
            <a:off x="4589704" y="4485054"/>
            <a:ext cx="1314821" cy="690872"/>
          </a:xfrm>
          <a:prstGeom prst="roundRect">
            <a:avLst>
              <a:gd name="adj" fmla="val 6156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9F0A1F-3B12-C32B-58F0-8487C37BBF85}"/>
              </a:ext>
            </a:extLst>
          </p:cNvPr>
          <p:cNvSpPr/>
          <p:nvPr/>
        </p:nvSpPr>
        <p:spPr>
          <a:xfrm>
            <a:off x="6422923" y="4524739"/>
            <a:ext cx="1314821" cy="690872"/>
          </a:xfrm>
          <a:prstGeom prst="roundRect">
            <a:avLst>
              <a:gd name="adj" fmla="val 6156"/>
            </a:avLst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A53D2-3593-A25E-8AB8-D0B6B9343842}"/>
              </a:ext>
            </a:extLst>
          </p:cNvPr>
          <p:cNvSpPr txBox="1"/>
          <p:nvPr/>
        </p:nvSpPr>
        <p:spPr>
          <a:xfrm>
            <a:off x="4507753" y="4568880"/>
            <a:ext cx="149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Support Team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7B9642-CDDE-C5B6-1A65-960FFD17ABB9}"/>
              </a:ext>
            </a:extLst>
          </p:cNvPr>
          <p:cNvSpPr txBox="1"/>
          <p:nvPr/>
        </p:nvSpPr>
        <p:spPr>
          <a:xfrm>
            <a:off x="6358390" y="4510498"/>
            <a:ext cx="1469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Delivery and Partnerships Team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8A5BB37-0B75-E9A4-FF3F-95B58B030824}"/>
              </a:ext>
            </a:extLst>
          </p:cNvPr>
          <p:cNvCxnSpPr>
            <a:cxnSpLocks/>
          </p:cNvCxnSpPr>
          <p:nvPr/>
        </p:nvCxnSpPr>
        <p:spPr>
          <a:xfrm flipV="1">
            <a:off x="878795" y="5177478"/>
            <a:ext cx="1881871" cy="1127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8259679-CDD1-8735-8B38-01EC221A2868}"/>
              </a:ext>
            </a:extLst>
          </p:cNvPr>
          <p:cNvCxnSpPr>
            <a:cxnSpLocks/>
          </p:cNvCxnSpPr>
          <p:nvPr/>
        </p:nvCxnSpPr>
        <p:spPr>
          <a:xfrm flipH="1" flipV="1">
            <a:off x="878795" y="5180706"/>
            <a:ext cx="1" cy="31626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CC4656-D378-12D4-6567-08D024B1E16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60667" y="5170914"/>
            <a:ext cx="0" cy="32689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0CDA429-634E-8DF5-FEE0-CFE9942A6A3D}"/>
              </a:ext>
            </a:extLst>
          </p:cNvPr>
          <p:cNvCxnSpPr>
            <a:cxnSpLocks/>
          </p:cNvCxnSpPr>
          <p:nvPr/>
        </p:nvCxnSpPr>
        <p:spPr>
          <a:xfrm flipV="1">
            <a:off x="1593997" y="4967620"/>
            <a:ext cx="0" cy="20985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E9138D6-0E52-0780-DAA9-6EAAA3849A48}"/>
              </a:ext>
            </a:extLst>
          </p:cNvPr>
          <p:cNvCxnSpPr>
            <a:cxnSpLocks/>
          </p:cNvCxnSpPr>
          <p:nvPr/>
        </p:nvCxnSpPr>
        <p:spPr>
          <a:xfrm>
            <a:off x="5247115" y="4113888"/>
            <a:ext cx="185377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4E750EC-D643-1153-4361-EB9E98EAF11C}"/>
              </a:ext>
            </a:extLst>
          </p:cNvPr>
          <p:cNvCxnSpPr>
            <a:cxnSpLocks/>
            <a:stCxn id="87" idx="0"/>
          </p:cNvCxnSpPr>
          <p:nvPr/>
        </p:nvCxnSpPr>
        <p:spPr>
          <a:xfrm flipV="1">
            <a:off x="5247115" y="4102618"/>
            <a:ext cx="0" cy="38243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FC09765-795D-076C-85FA-7B18B11D3483}"/>
              </a:ext>
            </a:extLst>
          </p:cNvPr>
          <p:cNvCxnSpPr>
            <a:cxnSpLocks/>
          </p:cNvCxnSpPr>
          <p:nvPr/>
        </p:nvCxnSpPr>
        <p:spPr>
          <a:xfrm flipV="1">
            <a:off x="7100888" y="4113888"/>
            <a:ext cx="0" cy="410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1575CF9-8E57-4888-3C59-FB6E8A9FD707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6060363" y="3892490"/>
            <a:ext cx="0" cy="22139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5CAA931-75F4-FC29-E2A7-6CAA6C3A6290}"/>
              </a:ext>
            </a:extLst>
          </p:cNvPr>
          <p:cNvCxnSpPr>
            <a:cxnSpLocks/>
          </p:cNvCxnSpPr>
          <p:nvPr/>
        </p:nvCxnSpPr>
        <p:spPr>
          <a:xfrm flipH="1" flipV="1">
            <a:off x="6048504" y="2583882"/>
            <a:ext cx="4328" cy="22166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C6890F6-69AB-7FB1-293A-E148351FA80C}"/>
              </a:ext>
            </a:extLst>
          </p:cNvPr>
          <p:cNvSpPr txBox="1"/>
          <p:nvPr/>
        </p:nvSpPr>
        <p:spPr>
          <a:xfrm>
            <a:off x="5660420" y="2033102"/>
            <a:ext cx="68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CEO</a:t>
            </a:r>
          </a:p>
        </p:txBody>
      </p:sp>
    </p:spTree>
    <p:extLst>
      <p:ext uri="{BB962C8B-B14F-4D97-AF65-F5344CB8AC3E}">
        <p14:creationId xmlns:p14="http://schemas.microsoft.com/office/powerpoint/2010/main" val="15792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45DB5-7F25-F413-8503-516FE577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C59D-933C-8463-9669-2F36DC37C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9147" y="1155578"/>
            <a:ext cx="7397803" cy="508836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Importance of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Ethics</a:t>
            </a:r>
            <a:r>
              <a:rPr lang="en-US" sz="4000" dirty="0">
                <a:latin typeface="Schnyder L" pitchFamily="50" charset="0"/>
              </a:rPr>
              <a:t> in Engineering</a:t>
            </a:r>
            <a:endParaRPr lang="en-US" sz="4400" dirty="0">
              <a:latin typeface="Schnyder L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7F0E9-7C72-3A35-2B98-5E8C02E1B275}"/>
              </a:ext>
            </a:extLst>
          </p:cNvPr>
          <p:cNvSpPr txBox="1"/>
          <p:nvPr/>
        </p:nvSpPr>
        <p:spPr>
          <a:xfrm>
            <a:off x="1481130" y="3240083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Builds credibility and public 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EE14A-EB8C-407E-274D-B63E22AAF8EB}"/>
              </a:ext>
            </a:extLst>
          </p:cNvPr>
          <p:cNvSpPr txBox="1"/>
          <p:nvPr/>
        </p:nvSpPr>
        <p:spPr>
          <a:xfrm>
            <a:off x="1481130" y="2086605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the well-being of society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83337-F19E-7F95-14F0-62936D437222}"/>
              </a:ext>
            </a:extLst>
          </p:cNvPr>
          <p:cNvSpPr txBox="1"/>
          <p:nvPr/>
        </p:nvSpPr>
        <p:spPr>
          <a:xfrm>
            <a:off x="1481130" y="4438762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Promotes eco-friendly practices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33F37-2215-0445-5852-CED2C2AA4D58}"/>
              </a:ext>
            </a:extLst>
          </p:cNvPr>
          <p:cNvSpPr txBox="1"/>
          <p:nvPr/>
        </p:nvSpPr>
        <p:spPr>
          <a:xfrm>
            <a:off x="1481129" y="5508249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Upholds responsibility for 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F5B90-A754-A36A-546B-2D0D4ECB3398}"/>
              </a:ext>
            </a:extLst>
          </p:cNvPr>
          <p:cNvSpPr txBox="1"/>
          <p:nvPr/>
        </p:nvSpPr>
        <p:spPr>
          <a:xfrm>
            <a:off x="6496050" y="2068185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Fairness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equal opportunities and treatment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3F766-25D0-1936-CAA6-8C02D78F8B49}"/>
              </a:ext>
            </a:extLst>
          </p:cNvPr>
          <p:cNvSpPr txBox="1"/>
          <p:nvPr/>
        </p:nvSpPr>
        <p:spPr>
          <a:xfrm>
            <a:off x="6496050" y="3294564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Adheres to legal and regulatory standards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76FE8-E4E1-7D87-7443-165BA597F00F}"/>
              </a:ext>
            </a:extLst>
          </p:cNvPr>
          <p:cNvSpPr txBox="1"/>
          <p:nvPr/>
        </p:nvSpPr>
        <p:spPr>
          <a:xfrm>
            <a:off x="6569052" y="4402361"/>
            <a:ext cx="426087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Fosters ethical problem-solving and creativity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442DB7-02EF-8AFA-4C7E-6D7E4E2AA5C0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29766-0076-697D-2061-5A71983F7B30}"/>
              </a:ext>
            </a:extLst>
          </p:cNvPr>
          <p:cNvSpPr/>
          <p:nvPr/>
        </p:nvSpPr>
        <p:spPr>
          <a:xfrm>
            <a:off x="1004880" y="2032518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4E3F8-A6FB-016E-6060-7F5FA7F44D25}"/>
              </a:ext>
            </a:extLst>
          </p:cNvPr>
          <p:cNvSpPr/>
          <p:nvPr/>
        </p:nvSpPr>
        <p:spPr>
          <a:xfrm>
            <a:off x="1004879" y="3225401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4DEB8-C6C3-F1B1-9AB4-125EFD8FA7BB}"/>
              </a:ext>
            </a:extLst>
          </p:cNvPr>
          <p:cNvSpPr/>
          <p:nvPr/>
        </p:nvSpPr>
        <p:spPr>
          <a:xfrm>
            <a:off x="1004879" y="4402361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4B7E5-E505-C10B-4FFE-A942BF099C50}"/>
              </a:ext>
            </a:extLst>
          </p:cNvPr>
          <p:cNvSpPr/>
          <p:nvPr/>
        </p:nvSpPr>
        <p:spPr>
          <a:xfrm>
            <a:off x="1004879" y="552608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D85228-4A56-6645-0B42-723B7AEDB3AD}"/>
              </a:ext>
            </a:extLst>
          </p:cNvPr>
          <p:cNvSpPr/>
          <p:nvPr/>
        </p:nvSpPr>
        <p:spPr>
          <a:xfrm>
            <a:off x="6095998" y="2052455"/>
            <a:ext cx="461487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D26907-182A-09B5-94B7-006871176803}"/>
              </a:ext>
            </a:extLst>
          </p:cNvPr>
          <p:cNvSpPr/>
          <p:nvPr/>
        </p:nvSpPr>
        <p:spPr>
          <a:xfrm>
            <a:off x="6095999" y="3221827"/>
            <a:ext cx="4614870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5E8029-7F04-EB1A-0B31-351772E65972}"/>
              </a:ext>
            </a:extLst>
          </p:cNvPr>
          <p:cNvSpPr/>
          <p:nvPr/>
        </p:nvSpPr>
        <p:spPr>
          <a:xfrm>
            <a:off x="6095999" y="4382289"/>
            <a:ext cx="4614869" cy="80544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85E7B-9668-EE18-8563-8BA16A282B01}"/>
              </a:ext>
            </a:extLst>
          </p:cNvPr>
          <p:cNvSpPr/>
          <p:nvPr/>
        </p:nvSpPr>
        <p:spPr>
          <a:xfrm>
            <a:off x="705810" y="2095454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04D4A6-7BB5-E9EE-6C7F-2EC0A5C2A785}"/>
              </a:ext>
            </a:extLst>
          </p:cNvPr>
          <p:cNvSpPr/>
          <p:nvPr/>
        </p:nvSpPr>
        <p:spPr>
          <a:xfrm>
            <a:off x="701040" y="3295315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2F4816-AD4F-5623-0219-FC9805F05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3" y="3387322"/>
            <a:ext cx="475488" cy="4754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485F038-1E7F-2959-9A34-287DCC23F13E}"/>
              </a:ext>
            </a:extLst>
          </p:cNvPr>
          <p:cNvSpPr/>
          <p:nvPr/>
        </p:nvSpPr>
        <p:spPr>
          <a:xfrm>
            <a:off x="695887" y="446529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1B3999-03EC-4C52-018F-D3DA2BB47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8" y="4569908"/>
            <a:ext cx="411409" cy="4114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E556988-6FCA-F6D9-1C6E-DEE6A12BB434}"/>
              </a:ext>
            </a:extLst>
          </p:cNvPr>
          <p:cNvSpPr/>
          <p:nvPr/>
        </p:nvSpPr>
        <p:spPr>
          <a:xfrm>
            <a:off x="695887" y="558901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1E4654-C1DB-FEEF-F53E-69EFC271E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65" y="5702741"/>
            <a:ext cx="384832" cy="38483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5E3C16-10EA-0A53-B235-9BB807CC197A}"/>
              </a:ext>
            </a:extLst>
          </p:cNvPr>
          <p:cNvSpPr/>
          <p:nvPr/>
        </p:nvSpPr>
        <p:spPr>
          <a:xfrm>
            <a:off x="5810903" y="2118518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EBA0CD-3EDD-E5E0-E159-19596787CC5D}"/>
              </a:ext>
            </a:extLst>
          </p:cNvPr>
          <p:cNvSpPr/>
          <p:nvPr/>
        </p:nvSpPr>
        <p:spPr>
          <a:xfrm>
            <a:off x="5798818" y="3295315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BD7C5-3A92-D043-5180-1DF43022E501}"/>
              </a:ext>
            </a:extLst>
          </p:cNvPr>
          <p:cNvSpPr/>
          <p:nvPr/>
        </p:nvSpPr>
        <p:spPr>
          <a:xfrm>
            <a:off x="5803896" y="4461633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365F9EA-5B1E-6B1F-19AF-0BBF632B7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89" y="2222987"/>
            <a:ext cx="404436" cy="404436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FE8D8B-AE26-1B2C-540F-B9372AADF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16" y="3369188"/>
            <a:ext cx="431544" cy="431544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AACC95-CE01-32A0-9957-405448192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83" y="4548663"/>
            <a:ext cx="448247" cy="4482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5FDBD0-0910-452F-BA6F-7B29A0B32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4" y="2185134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5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5374C-8AFB-0BD5-8B64-BC64A77E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6993-7219-F166-78FE-725CEB3B9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499" y="1162719"/>
            <a:ext cx="3848101" cy="638175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Ethical Guidelines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FF6E0-750A-693A-E566-2ABB2B154177}"/>
              </a:ext>
            </a:extLst>
          </p:cNvPr>
          <p:cNvSpPr txBox="1"/>
          <p:nvPr/>
        </p:nvSpPr>
        <p:spPr>
          <a:xfrm>
            <a:off x="1649392" y="2282888"/>
            <a:ext cx="241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59DDC-0CF1-26A3-986E-CDF7E385800D}"/>
              </a:ext>
            </a:extLst>
          </p:cNvPr>
          <p:cNvSpPr txBox="1"/>
          <p:nvPr/>
        </p:nvSpPr>
        <p:spPr>
          <a:xfrm>
            <a:off x="1574191" y="3838070"/>
            <a:ext cx="431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Positive Work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0AAF2-E28B-BE07-A5AA-1F5DB467CDC6}"/>
              </a:ext>
            </a:extLst>
          </p:cNvPr>
          <p:cNvSpPr txBox="1"/>
          <p:nvPr/>
        </p:nvSpPr>
        <p:spPr>
          <a:xfrm>
            <a:off x="1621552" y="5365286"/>
            <a:ext cx="418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 and Legal Compliance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D3EE4-F6B8-0B29-D9FC-09477B6CC158}"/>
              </a:ext>
            </a:extLst>
          </p:cNvPr>
          <p:cNvSpPr txBox="1"/>
          <p:nvPr/>
        </p:nvSpPr>
        <p:spPr>
          <a:xfrm>
            <a:off x="7267314" y="2263762"/>
            <a:ext cx="360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Conflict of Interest and Gifts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882BE-0762-356E-95F8-FB39D10AF93E}"/>
              </a:ext>
            </a:extLst>
          </p:cNvPr>
          <p:cNvSpPr txBox="1"/>
          <p:nvPr/>
        </p:nvSpPr>
        <p:spPr>
          <a:xfrm>
            <a:off x="7331118" y="3749961"/>
            <a:ext cx="3676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Proprietary Information and Compliance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3CD08F-14BF-AEED-A1DA-069F45248E2C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156F9-1442-7F06-9F18-97CA2941C5B4}"/>
              </a:ext>
            </a:extLst>
          </p:cNvPr>
          <p:cNvSpPr/>
          <p:nvPr/>
        </p:nvSpPr>
        <p:spPr>
          <a:xfrm>
            <a:off x="1123949" y="2193475"/>
            <a:ext cx="4533900" cy="137513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86AB8-0AD5-497E-872F-86FE5FE8219C}"/>
              </a:ext>
            </a:extLst>
          </p:cNvPr>
          <p:cNvSpPr/>
          <p:nvPr/>
        </p:nvSpPr>
        <p:spPr>
          <a:xfrm>
            <a:off x="1123949" y="3762373"/>
            <a:ext cx="4533900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98E47-5E2D-FAB0-4120-67CFC83B84C4}"/>
              </a:ext>
            </a:extLst>
          </p:cNvPr>
          <p:cNvSpPr/>
          <p:nvPr/>
        </p:nvSpPr>
        <p:spPr>
          <a:xfrm>
            <a:off x="1123949" y="5310948"/>
            <a:ext cx="4533900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43C4B-F25E-0B51-FCFA-AD06C5371CD9}"/>
              </a:ext>
            </a:extLst>
          </p:cNvPr>
          <p:cNvSpPr/>
          <p:nvPr/>
        </p:nvSpPr>
        <p:spPr>
          <a:xfrm>
            <a:off x="6780685" y="2192386"/>
            <a:ext cx="4535424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BA5CD4-9C58-50CA-ACAE-0B1B7633FD65}"/>
              </a:ext>
            </a:extLst>
          </p:cNvPr>
          <p:cNvSpPr/>
          <p:nvPr/>
        </p:nvSpPr>
        <p:spPr>
          <a:xfrm>
            <a:off x="6780685" y="3738153"/>
            <a:ext cx="4535424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4A9BB-069E-DD4B-1E60-2DCCAE9926B3}"/>
              </a:ext>
            </a:extLst>
          </p:cNvPr>
          <p:cNvSpPr txBox="1"/>
          <p:nvPr/>
        </p:nvSpPr>
        <p:spPr>
          <a:xfrm>
            <a:off x="1411227" y="2688997"/>
            <a:ext cx="3629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Honesty, Integrity, Transparency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 Commitment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C52EE8-E1F5-CCFF-D068-4C5700BA5648}"/>
              </a:ext>
            </a:extLst>
          </p:cNvPr>
          <p:cNvSpPr txBox="1"/>
          <p:nvPr/>
        </p:nvSpPr>
        <p:spPr>
          <a:xfrm>
            <a:off x="1370202" y="4149385"/>
            <a:ext cx="368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Respect, Inclusivity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Collaboration, Work-life Balance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97F40-DEF7-6A9C-9EC3-034F13EB2C29}"/>
              </a:ext>
            </a:extLst>
          </p:cNvPr>
          <p:cNvSpPr txBox="1"/>
          <p:nvPr/>
        </p:nvSpPr>
        <p:spPr>
          <a:xfrm>
            <a:off x="1484328" y="5710445"/>
            <a:ext cx="2581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Accurate Records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Legal Adherence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68A966-43F2-69EE-5E6C-F75D0AA62CD3}"/>
              </a:ext>
            </a:extLst>
          </p:cNvPr>
          <p:cNvSpPr txBox="1"/>
          <p:nvPr/>
        </p:nvSpPr>
        <p:spPr>
          <a:xfrm>
            <a:off x="7114059" y="2602371"/>
            <a:ext cx="32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Disclosure of Conflicts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Gift Restrictions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7A418B-D544-9632-3E4F-F1FD1C2B6C83}"/>
              </a:ext>
            </a:extLst>
          </p:cNvPr>
          <p:cNvSpPr txBox="1"/>
          <p:nvPr/>
        </p:nvSpPr>
        <p:spPr>
          <a:xfrm>
            <a:off x="7114059" y="4333942"/>
            <a:ext cx="410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Protection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Intellectual Property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EE0634-C9CC-D342-F449-47FB6B846B3D}"/>
              </a:ext>
            </a:extLst>
          </p:cNvPr>
          <p:cNvSpPr/>
          <p:nvPr/>
        </p:nvSpPr>
        <p:spPr>
          <a:xfrm>
            <a:off x="652382" y="2405321"/>
            <a:ext cx="931069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85CA0F-2F83-59BF-51A7-2C4FC58A5191}"/>
              </a:ext>
            </a:extLst>
          </p:cNvPr>
          <p:cNvSpPr/>
          <p:nvPr/>
        </p:nvSpPr>
        <p:spPr>
          <a:xfrm>
            <a:off x="640216" y="3993686"/>
            <a:ext cx="926012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9951AA-DD2F-347A-C4F3-225DEF29EBB8}"/>
              </a:ext>
            </a:extLst>
          </p:cNvPr>
          <p:cNvSpPr/>
          <p:nvPr/>
        </p:nvSpPr>
        <p:spPr>
          <a:xfrm>
            <a:off x="660943" y="5545950"/>
            <a:ext cx="926012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8FEC7-5C6C-88B9-C5D9-ABCAF555115B}"/>
              </a:ext>
            </a:extLst>
          </p:cNvPr>
          <p:cNvSpPr/>
          <p:nvPr/>
        </p:nvSpPr>
        <p:spPr>
          <a:xfrm>
            <a:off x="6302985" y="2379744"/>
            <a:ext cx="986678" cy="9968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CBE36-59A6-46FD-9936-77FFE7092B2D}"/>
              </a:ext>
            </a:extLst>
          </p:cNvPr>
          <p:cNvSpPr/>
          <p:nvPr/>
        </p:nvSpPr>
        <p:spPr>
          <a:xfrm>
            <a:off x="6302985" y="3925511"/>
            <a:ext cx="986678" cy="9968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5311245-84B1-424A-A007-8EBA16BB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7" y="2533108"/>
            <a:ext cx="740664" cy="740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D272D6-1D2F-4EF1-96E7-BA32D7F57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7" y="4080451"/>
            <a:ext cx="740664" cy="7406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1A0CA8-2F46-4905-AB96-F56A45523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7" y="5648011"/>
            <a:ext cx="740664" cy="7406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76511C-E6F5-46C6-8066-21CF05221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77" y="2454829"/>
            <a:ext cx="740664" cy="7406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5887BA-30D0-4341-92E4-6699DD0F0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45" y="4053621"/>
            <a:ext cx="74066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9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C161D-811C-F4A6-99D6-BFC88DCD7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D35F-409F-63B5-120E-7E4702277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5625" y="1186532"/>
            <a:ext cx="3743326" cy="71437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Implementation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FC5D1B-9ED3-1896-7D69-6B942B399A16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EB0D4-9D53-6E7C-8F20-1F64B5AE0EB6}"/>
              </a:ext>
            </a:extLst>
          </p:cNvPr>
          <p:cNvSpPr txBox="1"/>
          <p:nvPr/>
        </p:nvSpPr>
        <p:spPr>
          <a:xfrm>
            <a:off x="1566855" y="3632225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Communication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 Guidelines, Employee Handbook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61876-BFA4-8E96-6A0D-7053CB7C5C7C}"/>
              </a:ext>
            </a:extLst>
          </p:cNvPr>
          <p:cNvSpPr txBox="1"/>
          <p:nvPr/>
        </p:nvSpPr>
        <p:spPr>
          <a:xfrm>
            <a:off x="1566855" y="2478747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Regular Ethics Training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25A2F-E831-EBEE-18BA-C51C12A3477C}"/>
              </a:ext>
            </a:extLst>
          </p:cNvPr>
          <p:cNvSpPr txBox="1"/>
          <p:nvPr/>
        </p:nvSpPr>
        <p:spPr>
          <a:xfrm>
            <a:off x="1566855" y="4830904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Onboarding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Induction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BBA86-DC4C-149F-42F6-2BB0B9E5DBDE}"/>
              </a:ext>
            </a:extLst>
          </p:cNvPr>
          <p:cNvSpPr txBox="1"/>
          <p:nvPr/>
        </p:nvSpPr>
        <p:spPr>
          <a:xfrm>
            <a:off x="6581775" y="2460327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Dialogue, Ethical Resources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4D9EA-2F83-5341-AA4F-892D98AA2184}"/>
              </a:ext>
            </a:extLst>
          </p:cNvPr>
          <p:cNvSpPr txBox="1"/>
          <p:nvPr/>
        </p:nvSpPr>
        <p:spPr>
          <a:xfrm>
            <a:off x="6581241" y="3687122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Leadership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Role Models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56E824-74C6-0C6A-6C18-E4914EDC774A}"/>
              </a:ext>
            </a:extLst>
          </p:cNvPr>
          <p:cNvSpPr/>
          <p:nvPr/>
        </p:nvSpPr>
        <p:spPr>
          <a:xfrm>
            <a:off x="1090605" y="2424660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F49D45-2DE6-5A45-A99B-2687BD97497D}"/>
              </a:ext>
            </a:extLst>
          </p:cNvPr>
          <p:cNvSpPr/>
          <p:nvPr/>
        </p:nvSpPr>
        <p:spPr>
          <a:xfrm>
            <a:off x="1090604" y="361754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1783F5-7295-88B1-7F18-587B6AADDA2C}"/>
              </a:ext>
            </a:extLst>
          </p:cNvPr>
          <p:cNvSpPr/>
          <p:nvPr/>
        </p:nvSpPr>
        <p:spPr>
          <a:xfrm>
            <a:off x="1090604" y="479450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03940-9EDB-FF14-CA41-1FA8AB7E14FE}"/>
              </a:ext>
            </a:extLst>
          </p:cNvPr>
          <p:cNvSpPr/>
          <p:nvPr/>
        </p:nvSpPr>
        <p:spPr>
          <a:xfrm>
            <a:off x="6181724" y="2444597"/>
            <a:ext cx="4408522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5D1A63-2CAE-2D3A-8DA6-90EA3DDB7558}"/>
              </a:ext>
            </a:extLst>
          </p:cNvPr>
          <p:cNvSpPr/>
          <p:nvPr/>
        </p:nvSpPr>
        <p:spPr>
          <a:xfrm>
            <a:off x="6181724" y="3613969"/>
            <a:ext cx="440852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394DD0-72B2-0428-8615-BC4FF78C5C47}"/>
              </a:ext>
            </a:extLst>
          </p:cNvPr>
          <p:cNvSpPr/>
          <p:nvPr/>
        </p:nvSpPr>
        <p:spPr>
          <a:xfrm>
            <a:off x="791535" y="2487596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607EAF-7035-DF25-4AB9-E17E63BD64B4}"/>
              </a:ext>
            </a:extLst>
          </p:cNvPr>
          <p:cNvSpPr/>
          <p:nvPr/>
        </p:nvSpPr>
        <p:spPr>
          <a:xfrm>
            <a:off x="786765" y="368745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A1C3E9-76C8-31E1-49CE-34898918A172}"/>
              </a:ext>
            </a:extLst>
          </p:cNvPr>
          <p:cNvSpPr/>
          <p:nvPr/>
        </p:nvSpPr>
        <p:spPr>
          <a:xfrm>
            <a:off x="781612" y="485743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D0C3A4-9A5D-7D31-12A5-26EBDB23AAE9}"/>
              </a:ext>
            </a:extLst>
          </p:cNvPr>
          <p:cNvSpPr/>
          <p:nvPr/>
        </p:nvSpPr>
        <p:spPr>
          <a:xfrm>
            <a:off x="5896628" y="2510660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98CE1E-E4A9-A31A-9E35-1634EC686927}"/>
              </a:ext>
            </a:extLst>
          </p:cNvPr>
          <p:cNvSpPr/>
          <p:nvPr/>
        </p:nvSpPr>
        <p:spPr>
          <a:xfrm>
            <a:off x="5884543" y="3665220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BFACEA1-E080-F86E-8D58-010F237D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04" y="2564584"/>
            <a:ext cx="475488" cy="475488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724584-056A-152C-F244-8D4BF9512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9" y="3757227"/>
            <a:ext cx="456264" cy="456264"/>
          </a:xfrm>
          <a:prstGeom prst="rect">
            <a:avLst/>
          </a:prstGeom>
        </p:spPr>
      </p:pic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4B206B-A312-2003-CC50-052E52CEA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79" y="2573728"/>
            <a:ext cx="475488" cy="475488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027E8A-1B20-418E-86C8-ECC6E3A59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7" y="4983385"/>
            <a:ext cx="407609" cy="407609"/>
          </a:xfrm>
          <a:prstGeom prst="rect">
            <a:avLst/>
          </a:prstGeom>
        </p:spPr>
      </p:pic>
      <p:pic>
        <p:nvPicPr>
          <p:cNvPr id="47" name="Picture 4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D86C26-07ED-DAF2-589D-BEAAB0BCC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04" y="3779464"/>
            <a:ext cx="475488" cy="475488"/>
          </a:xfrm>
          <a:prstGeom prst="rect">
            <a:avLst/>
          </a:prstGeom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607110FB-145B-AB66-2B1F-7A92B718EC99}"/>
              </a:ext>
            </a:extLst>
          </p:cNvPr>
          <p:cNvSpPr txBox="1">
            <a:spLocks/>
          </p:cNvSpPr>
          <p:nvPr/>
        </p:nvSpPr>
        <p:spPr>
          <a:xfrm>
            <a:off x="12493625" y="1186531"/>
            <a:ext cx="374332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Enforcement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5869E6-643D-19DD-E09C-307280FECFF2}"/>
              </a:ext>
            </a:extLst>
          </p:cNvPr>
          <p:cNvSpPr txBox="1"/>
          <p:nvPr/>
        </p:nvSpPr>
        <p:spPr>
          <a:xfrm>
            <a:off x="-8778549" y="3749060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Performance Reviews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D6680F-7932-0B26-3CA0-A2550DC72838}"/>
              </a:ext>
            </a:extLst>
          </p:cNvPr>
          <p:cNvSpPr txBox="1"/>
          <p:nvPr/>
        </p:nvSpPr>
        <p:spPr>
          <a:xfrm>
            <a:off x="-8778549" y="2595582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Monitoring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Regular Audits, Feedback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06E91D-3047-6280-9FFB-C06A1F4ADA03}"/>
              </a:ext>
            </a:extLst>
          </p:cNvPr>
          <p:cNvSpPr txBox="1"/>
          <p:nvPr/>
        </p:nvSpPr>
        <p:spPr>
          <a:xfrm>
            <a:off x="-8778549" y="4947739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Disciplinary 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Warnings, Suspension, Termination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140B75B-E941-4C27-05EE-CC12A9E14879}"/>
              </a:ext>
            </a:extLst>
          </p:cNvPr>
          <p:cNvSpPr txBox="1"/>
          <p:nvPr/>
        </p:nvSpPr>
        <p:spPr>
          <a:xfrm>
            <a:off x="-3763629" y="2577162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Investigation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/>
              <a:t>Incident Reporting, Fact-Finding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6C91C2-DD94-6D35-FCB7-AEAB55B16B11}"/>
              </a:ext>
            </a:extLst>
          </p:cNvPr>
          <p:cNvSpPr txBox="1"/>
          <p:nvPr/>
        </p:nvSpPr>
        <p:spPr>
          <a:xfrm>
            <a:off x="-3764163" y="3803957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Transparency, Documentation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4" name="Picture 7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999BB4-372E-4045-BD7F-EDC802AB6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3" y="7207810"/>
            <a:ext cx="475488" cy="475488"/>
          </a:xfrm>
          <a:prstGeom prst="rect">
            <a:avLst/>
          </a:prstGeom>
        </p:spPr>
      </p:pic>
      <p:pic>
        <p:nvPicPr>
          <p:cNvPr id="75" name="Picture 7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A0058E8-F78D-DFB5-A557-6C1697274B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77" y="8388204"/>
            <a:ext cx="475488" cy="475488"/>
          </a:xfrm>
          <a:prstGeom prst="rect">
            <a:avLst/>
          </a:prstGeom>
        </p:spPr>
      </p:pic>
      <p:pic>
        <p:nvPicPr>
          <p:cNvPr id="76" name="Picture 7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DDE1F5-D9BE-C834-40AF-9C3E3C830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49" y="7227282"/>
            <a:ext cx="475488" cy="475488"/>
          </a:xfrm>
          <a:prstGeom prst="rect">
            <a:avLst/>
          </a:prstGeom>
        </p:spPr>
      </p:pic>
      <p:pic>
        <p:nvPicPr>
          <p:cNvPr id="77" name="Picture 7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21E271-A645-92A7-2897-D5AFC14EC7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" y="9574253"/>
            <a:ext cx="475488" cy="475488"/>
          </a:xfrm>
          <a:prstGeom prst="rect">
            <a:avLst/>
          </a:prstGeom>
        </p:spPr>
      </p:pic>
      <p:pic>
        <p:nvPicPr>
          <p:cNvPr id="78" name="Picture 7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7A0F4CC-513C-50F6-935B-720830C1F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" y="8399889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0999-C822-DB4D-8721-417193FF2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646A9-3B92-7A17-56CB-F7646E3749FD}"/>
              </a:ext>
            </a:extLst>
          </p:cNvPr>
          <p:cNvSpPr txBox="1">
            <a:spLocks/>
          </p:cNvSpPr>
          <p:nvPr/>
        </p:nvSpPr>
        <p:spPr>
          <a:xfrm>
            <a:off x="3095625" y="1186532"/>
            <a:ext cx="374332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Enforcement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35D2F3-FF91-E6FF-64A9-F3E313A3642A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F121F-2240-B396-226B-3BDE86B11EDA}"/>
              </a:ext>
            </a:extLst>
          </p:cNvPr>
          <p:cNvSpPr txBox="1"/>
          <p:nvPr/>
        </p:nvSpPr>
        <p:spPr>
          <a:xfrm>
            <a:off x="1576380" y="3629462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Performance Reviews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3B872-5598-BBF2-14D8-AB8FE64713A6}"/>
              </a:ext>
            </a:extLst>
          </p:cNvPr>
          <p:cNvSpPr txBox="1"/>
          <p:nvPr/>
        </p:nvSpPr>
        <p:spPr>
          <a:xfrm>
            <a:off x="1576380" y="2475984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Monitoring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Regular Audits, Feedback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22EE-CAA3-13B3-1556-EB3F77560636}"/>
              </a:ext>
            </a:extLst>
          </p:cNvPr>
          <p:cNvSpPr txBox="1"/>
          <p:nvPr/>
        </p:nvSpPr>
        <p:spPr>
          <a:xfrm>
            <a:off x="1576380" y="4828141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Disciplinary 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Warnings, Suspension, Termination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221C31-2AB4-D98D-5A5D-67180F22373C}"/>
              </a:ext>
            </a:extLst>
          </p:cNvPr>
          <p:cNvSpPr txBox="1"/>
          <p:nvPr/>
        </p:nvSpPr>
        <p:spPr>
          <a:xfrm>
            <a:off x="6591300" y="2457564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Investigation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/>
              <a:t>Incident Reporting, Fact-Finding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B6B8C-DF1D-057E-C747-DAF83E44A101}"/>
              </a:ext>
            </a:extLst>
          </p:cNvPr>
          <p:cNvSpPr txBox="1"/>
          <p:nvPr/>
        </p:nvSpPr>
        <p:spPr>
          <a:xfrm>
            <a:off x="6590766" y="3684359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Transparency, Documentation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55299A-569B-27CE-2102-565A8C4D6CDF}"/>
              </a:ext>
            </a:extLst>
          </p:cNvPr>
          <p:cNvSpPr/>
          <p:nvPr/>
        </p:nvSpPr>
        <p:spPr>
          <a:xfrm>
            <a:off x="1100130" y="2421897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22B5D0-1144-1E18-0084-745DCD24E33F}"/>
              </a:ext>
            </a:extLst>
          </p:cNvPr>
          <p:cNvSpPr/>
          <p:nvPr/>
        </p:nvSpPr>
        <p:spPr>
          <a:xfrm>
            <a:off x="1100129" y="3614780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F7E50-F0A5-CD7C-E5C9-2B96F1DDB0E5}"/>
              </a:ext>
            </a:extLst>
          </p:cNvPr>
          <p:cNvSpPr/>
          <p:nvPr/>
        </p:nvSpPr>
        <p:spPr>
          <a:xfrm>
            <a:off x="1100129" y="4791740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D03E1-31C9-F31A-971F-EF9C221C42F4}"/>
              </a:ext>
            </a:extLst>
          </p:cNvPr>
          <p:cNvSpPr/>
          <p:nvPr/>
        </p:nvSpPr>
        <p:spPr>
          <a:xfrm>
            <a:off x="6191249" y="2441834"/>
            <a:ext cx="4408522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4B7BE-B97C-7B53-106C-D27A63711FA2}"/>
              </a:ext>
            </a:extLst>
          </p:cNvPr>
          <p:cNvSpPr/>
          <p:nvPr/>
        </p:nvSpPr>
        <p:spPr>
          <a:xfrm>
            <a:off x="6191249" y="3611206"/>
            <a:ext cx="440852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45248A-BFD3-F011-369A-F1CF67A5AC2D}"/>
              </a:ext>
            </a:extLst>
          </p:cNvPr>
          <p:cNvSpPr/>
          <p:nvPr/>
        </p:nvSpPr>
        <p:spPr>
          <a:xfrm>
            <a:off x="801060" y="2484833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4BEE2-C5B0-95F1-235C-4C29E4DDDF33}"/>
              </a:ext>
            </a:extLst>
          </p:cNvPr>
          <p:cNvSpPr/>
          <p:nvPr/>
        </p:nvSpPr>
        <p:spPr>
          <a:xfrm>
            <a:off x="796290" y="3684694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8395BB-661B-4627-078E-8841B4A4CE6A}"/>
              </a:ext>
            </a:extLst>
          </p:cNvPr>
          <p:cNvSpPr/>
          <p:nvPr/>
        </p:nvSpPr>
        <p:spPr>
          <a:xfrm>
            <a:off x="791137" y="4854676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D20DEA-E720-7420-954E-18E3261CBC1F}"/>
              </a:ext>
            </a:extLst>
          </p:cNvPr>
          <p:cNvSpPr/>
          <p:nvPr/>
        </p:nvSpPr>
        <p:spPr>
          <a:xfrm>
            <a:off x="5906153" y="250789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6425CE-7744-FB03-D5E5-35E5466F0AD3}"/>
              </a:ext>
            </a:extLst>
          </p:cNvPr>
          <p:cNvSpPr/>
          <p:nvPr/>
        </p:nvSpPr>
        <p:spPr>
          <a:xfrm>
            <a:off x="5894068" y="366245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8B78FA-84FF-CB91-37AD-D46DE59B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0" y="2574070"/>
            <a:ext cx="475488" cy="475488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F67CF7E-8AEE-8ABA-D9EB-66043693E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04" y="3754464"/>
            <a:ext cx="475488" cy="475488"/>
          </a:xfrm>
          <a:prstGeom prst="rect">
            <a:avLst/>
          </a:prstGeom>
        </p:spPr>
      </p:pic>
      <p:pic>
        <p:nvPicPr>
          <p:cNvPr id="37" name="Picture 3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E00E03-166F-BED3-B439-7D021C235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676" y="2593542"/>
            <a:ext cx="475488" cy="475488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CE98DBA-5B2A-6DDA-FC13-F658989B0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73" y="4940513"/>
            <a:ext cx="475488" cy="475488"/>
          </a:xfrm>
          <a:prstGeom prst="rect">
            <a:avLst/>
          </a:prstGeom>
        </p:spPr>
      </p:pic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B86AA9F-62FE-22EF-1286-A823EE710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73" y="3766149"/>
            <a:ext cx="475488" cy="475488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53EE2102-98B0-2ED6-F3CD-C92963742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12318" y="1249115"/>
            <a:ext cx="3743326" cy="71437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Implementation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7D460E-FA3F-7497-E821-6C8E1924566F}"/>
              </a:ext>
            </a:extLst>
          </p:cNvPr>
          <p:cNvSpPr txBox="1"/>
          <p:nvPr/>
        </p:nvSpPr>
        <p:spPr>
          <a:xfrm>
            <a:off x="12996855" y="3400771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Communication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 Guidelines, Employee Handbook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EBC312-575E-A468-901C-6C0D01694B87}"/>
              </a:ext>
            </a:extLst>
          </p:cNvPr>
          <p:cNvSpPr txBox="1"/>
          <p:nvPr/>
        </p:nvSpPr>
        <p:spPr>
          <a:xfrm>
            <a:off x="12996855" y="2247293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Regular Ethics Training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A7AD1F-44B0-C4AC-BD90-34599545EB18}"/>
              </a:ext>
            </a:extLst>
          </p:cNvPr>
          <p:cNvSpPr txBox="1"/>
          <p:nvPr/>
        </p:nvSpPr>
        <p:spPr>
          <a:xfrm>
            <a:off x="12996855" y="4599450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Onboarding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Induction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E949F5-578C-691F-2BB6-44C45395D8C1}"/>
              </a:ext>
            </a:extLst>
          </p:cNvPr>
          <p:cNvSpPr txBox="1"/>
          <p:nvPr/>
        </p:nvSpPr>
        <p:spPr>
          <a:xfrm>
            <a:off x="18011775" y="2228873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Dialogue, Ethical Resources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E08A61-74E8-37E0-406B-93D5C02192C8}"/>
              </a:ext>
            </a:extLst>
          </p:cNvPr>
          <p:cNvSpPr txBox="1"/>
          <p:nvPr/>
        </p:nvSpPr>
        <p:spPr>
          <a:xfrm>
            <a:off x="18011241" y="3455668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Leadership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Role Models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07148B-77F0-9AA5-BBE6-C52310C34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478" y="2359794"/>
            <a:ext cx="475488" cy="475488"/>
          </a:xfrm>
          <a:prstGeom prst="rect">
            <a:avLst/>
          </a:prstGeom>
        </p:spPr>
      </p:pic>
      <p:pic>
        <p:nvPicPr>
          <p:cNvPr id="49" name="Picture 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2150A5-8B07-4781-EEE8-60C9859A93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803" y="3552437"/>
            <a:ext cx="456264" cy="456264"/>
          </a:xfrm>
          <a:prstGeom prst="rect">
            <a:avLst/>
          </a:prstGeom>
        </p:spPr>
      </p:pic>
      <p:pic>
        <p:nvPicPr>
          <p:cNvPr id="50" name="Picture 4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DF54D3F-76F8-3847-FBB7-4625413C62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753" y="2368938"/>
            <a:ext cx="475488" cy="475488"/>
          </a:xfrm>
          <a:prstGeom prst="rect">
            <a:avLst/>
          </a:prstGeom>
        </p:spPr>
      </p:pic>
      <p:pic>
        <p:nvPicPr>
          <p:cNvPr id="51" name="Picture 5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726A17F-B1EB-6FBF-B5CC-C9896B1984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761" y="4778595"/>
            <a:ext cx="407609" cy="407609"/>
          </a:xfrm>
          <a:prstGeom prst="rect">
            <a:avLst/>
          </a:prstGeom>
        </p:spPr>
      </p:pic>
      <p:pic>
        <p:nvPicPr>
          <p:cNvPr id="52" name="Picture 5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08A006-23B3-5E05-F88D-7D694A9297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478" y="3574674"/>
            <a:ext cx="475488" cy="47548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885125-CC65-409F-B536-0DA4575D4F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879" y="-968060"/>
            <a:ext cx="5913315" cy="78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0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437</Words>
  <Application>Microsoft Office PowerPoint</Application>
  <PresentationFormat>Widescreen</PresentationFormat>
  <Paragraphs>147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Schnyder L</vt:lpstr>
      <vt:lpstr>Aptos Display</vt:lpstr>
      <vt:lpstr>Tahoma</vt:lpstr>
      <vt:lpstr>Arial</vt:lpstr>
      <vt:lpstr>Aptos</vt:lpstr>
      <vt:lpstr>Office Theme</vt:lpstr>
      <vt:lpstr>EcoLogic</vt:lpstr>
      <vt:lpstr>EcoLogic</vt:lpstr>
      <vt:lpstr>EcoLogic</vt:lpstr>
      <vt:lpstr>EcoLogic</vt:lpstr>
      <vt:lpstr>The Organizational structure</vt:lpstr>
      <vt:lpstr>Importance of Ethics in Engineering</vt:lpstr>
      <vt:lpstr>Ethical Guidelines</vt:lpstr>
      <vt:lpstr>Implementation</vt:lpstr>
      <vt:lpstr>Implementation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EcoLogic</dc:title>
  <dc:creator>MD. ABU TOWSIF</dc:creator>
  <cp:lastModifiedBy>MD. ABU TOWSIF</cp:lastModifiedBy>
  <cp:revision>21</cp:revision>
  <dcterms:created xsi:type="dcterms:W3CDTF">2024-12-28T05:41:00Z</dcterms:created>
  <dcterms:modified xsi:type="dcterms:W3CDTF">2024-12-30T14:50:23Z</dcterms:modified>
</cp:coreProperties>
</file>